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62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2281" autoAdjust="0"/>
  </p:normalViewPr>
  <p:slideViewPr>
    <p:cSldViewPr>
      <p:cViewPr varScale="1">
        <p:scale>
          <a:sx n="53" d="100"/>
          <a:sy n="53" d="100"/>
        </p:scale>
        <p:origin x="-186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BB644C-F8CE-4D34-950C-3219E0DA5108}" type="datetimeFigureOut">
              <a:rPr lang="en-US" smtClean="0"/>
              <a:pPr/>
              <a:t>9/5/2012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C7DA2B-7FBE-4614-859D-49A61D9525E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acronym for science, technology, engineering, arts, and math recognizes the need to integrate content standards and student performance objectives as they connect to real world applications.</a:t>
            </a:r>
          </a:p>
          <a:p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ART: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social, fine, manual, physical, and liberal arts actually expand on and influence the traditional STEM fields of study.  For example,</a:t>
            </a:r>
          </a:p>
          <a:p>
            <a:pPr>
              <a:buFont typeface="Arial" pitchFamily="34" charset="0"/>
              <a:buChar char="•"/>
            </a:pP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Language arts is a means to share ideas, life experiences, and perspectives</a:t>
            </a:r>
          </a:p>
          <a:p>
            <a:pPr>
              <a:buFont typeface="Arial" pitchFamily="34" charset="0"/>
              <a:buChar char="•"/>
            </a:pP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Manual and physical arts influence such areas as ergonomics</a:t>
            </a:r>
          </a:p>
          <a:p>
            <a:pPr>
              <a:buFont typeface="Arial" pitchFamily="34" charset="0"/>
              <a:buChar char="•"/>
            </a:pP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Fine and musical arts reflect society’s values and directions in the past and present</a:t>
            </a:r>
          </a:p>
          <a:p>
            <a:pPr>
              <a:buFont typeface="Arial" pitchFamily="34" charset="0"/>
              <a:buChar char="•"/>
            </a:pP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Social and liberal arts are a context for studying attitudes, ethics, and customs</a:t>
            </a:r>
          </a:p>
          <a:p>
            <a:pPr>
              <a:buFont typeface="Arial" pitchFamily="34" charset="0"/>
              <a:buNone/>
            </a:pPr>
            <a:endParaRPr lang="en-US" dirty="0" smtClean="0"/>
          </a:p>
          <a:p>
            <a:r>
              <a:rPr lang="en-US" dirty="0" smtClean="0"/>
              <a:t>Examples:  Architecture, </a:t>
            </a:r>
            <a:r>
              <a:rPr lang="en-US" baseline="0" dirty="0" smtClean="0"/>
              <a:t>product packaging, kite design</a:t>
            </a:r>
          </a:p>
          <a:p>
            <a:r>
              <a:rPr lang="en-US" baseline="0" dirty="0" smtClean="0"/>
              <a:t>Can you think of more?</a:t>
            </a:r>
          </a:p>
          <a:p>
            <a:endParaRPr lang="en-US" dirty="0" smtClean="0"/>
          </a:p>
          <a:p>
            <a:r>
              <a:rPr lang="en-US" dirty="0" smtClean="0"/>
              <a:t>The goal of STEAM is to teach students how to better learn and apply new knowledge from a multidisciplinary, reality-based perspective.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C7DA2B-7FBE-4614-859D-49A61D9525EA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NASA video providing</a:t>
            </a:r>
            <a:r>
              <a:rPr lang="en-US" baseline="0" dirty="0" smtClean="0"/>
              <a:t> students with an explanation of what it is that engineers do.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C7DA2B-7FBE-4614-859D-49A61D9525EA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</a:t>
            </a:r>
            <a:r>
              <a:rPr lang="en-US" baseline="0" dirty="0" smtClean="0"/>
              <a:t> is technology?  </a:t>
            </a:r>
          </a:p>
          <a:p>
            <a:endParaRPr lang="en-US" baseline="0" dirty="0" smtClean="0"/>
          </a:p>
          <a:p>
            <a:r>
              <a:rPr lang="en-US" baseline="0" dirty="0" smtClean="0"/>
              <a:t>Place students in pairs or small groups (3-4 students) and allow them to complete one of the following tasks:</a:t>
            </a:r>
          </a:p>
          <a:p>
            <a:endParaRPr lang="en-US" baseline="0" dirty="0" smtClean="0"/>
          </a:p>
          <a:p>
            <a:r>
              <a:rPr lang="en-US" baseline="0" dirty="0" smtClean="0"/>
              <a:t>	a.  As a group, discuss ideas for what would place something in the “technology” or “not technology” group.  Then come up with 3 more examples for each of the groups and explain why your group feels they belong</a:t>
            </a:r>
          </a:p>
          <a:p>
            <a:endParaRPr lang="en-US" baseline="0" dirty="0" smtClean="0"/>
          </a:p>
          <a:p>
            <a:r>
              <a:rPr lang="en-US" baseline="0" dirty="0" smtClean="0"/>
              <a:t>	b.  As a group, create a definition for “technology” using the information given to support your definition</a:t>
            </a:r>
          </a:p>
          <a:p>
            <a:endParaRPr lang="en-US" baseline="0" dirty="0" smtClean="0"/>
          </a:p>
          <a:p>
            <a:r>
              <a:rPr lang="en-US" i="1" baseline="0" dirty="0" smtClean="0"/>
              <a:t>Technology is anything created by humans to make life easier and/or to solve a problem or provide a solution to a need.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C7DA2B-7FBE-4614-859D-49A61D9525EA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i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 system is a group of parts working together to accomplish a task. (machine, catapult, manual pencil sharpener)</a:t>
            </a:r>
          </a:p>
          <a:p>
            <a:r>
              <a:rPr lang="en-US" sz="1200" i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 process is a series of steps used to accomplish a task (pasteurization and/or sterilization of food, harvesting crops)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C7DA2B-7FBE-4614-859D-49A61D9525EA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Use this slide to build a student activity:</a:t>
            </a:r>
          </a:p>
          <a:p>
            <a:endParaRPr lang="en-US" dirty="0" smtClean="0"/>
          </a:p>
          <a:p>
            <a:r>
              <a:rPr lang="en-US" dirty="0" smtClean="0"/>
              <a:t>Preparation:</a:t>
            </a:r>
            <a:r>
              <a:rPr lang="en-US" baseline="0" dirty="0" smtClean="0"/>
              <a:t>  Print on cardstock and cut the vocabulary words from the definitions.  Allow student teams to match definitions with vocabulary.  Challenge teams to identify as many examples of careers/work for each term.</a:t>
            </a:r>
          </a:p>
          <a:p>
            <a:endParaRPr lang="en-US" baseline="0" dirty="0" smtClean="0"/>
          </a:p>
          <a:p>
            <a:r>
              <a:rPr lang="en-US" baseline="0" dirty="0" smtClean="0"/>
              <a:t>Have a conversation about the similarities and differences of these roles.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C7DA2B-7FBE-4614-859D-49A61D9525EA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Interactive</a:t>
            </a:r>
            <a:r>
              <a:rPr lang="en-US" baseline="0" dirty="0" smtClean="0"/>
              <a:t> </a:t>
            </a:r>
            <a:r>
              <a:rPr lang="en-US" baseline="0" dirty="0" smtClean="0"/>
              <a:t>websites </a:t>
            </a:r>
            <a:r>
              <a:rPr lang="en-US" baseline="0" dirty="0" smtClean="0"/>
              <a:t>for students to explore the work of engineers.  </a:t>
            </a:r>
          </a:p>
          <a:p>
            <a:r>
              <a:rPr lang="en-US" baseline="0" dirty="0" smtClean="0"/>
              <a:t>Teacher resources include lesson plans for STEM/STEAM and engineering design challenges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C7DA2B-7FBE-4614-859D-49A61D9525EA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33513-1ADD-486D-B322-1A4C581039D1}" type="datetimeFigureOut">
              <a:rPr lang="en-US" smtClean="0"/>
              <a:pPr/>
              <a:t>9/5/2012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829B4-2F4F-4F96-8A61-486C7DC554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33513-1ADD-486D-B322-1A4C581039D1}" type="datetimeFigureOut">
              <a:rPr lang="en-US" smtClean="0"/>
              <a:pPr/>
              <a:t>9/5/2012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829B4-2F4F-4F96-8A61-486C7DC554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33513-1ADD-486D-B322-1A4C581039D1}" type="datetimeFigureOut">
              <a:rPr lang="en-US" smtClean="0"/>
              <a:pPr/>
              <a:t>9/5/2012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829B4-2F4F-4F96-8A61-486C7DC554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33513-1ADD-486D-B322-1A4C581039D1}" type="datetimeFigureOut">
              <a:rPr lang="en-US" smtClean="0"/>
              <a:pPr/>
              <a:t>9/5/2012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829B4-2F4F-4F96-8A61-486C7DC554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33513-1ADD-486D-B322-1A4C581039D1}" type="datetimeFigureOut">
              <a:rPr lang="en-US" smtClean="0"/>
              <a:pPr/>
              <a:t>9/5/2012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829B4-2F4F-4F96-8A61-486C7DC554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33513-1ADD-486D-B322-1A4C581039D1}" type="datetimeFigureOut">
              <a:rPr lang="en-US" smtClean="0"/>
              <a:pPr/>
              <a:t>9/5/2012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829B4-2F4F-4F96-8A61-486C7DC554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33513-1ADD-486D-B322-1A4C581039D1}" type="datetimeFigureOut">
              <a:rPr lang="en-US" smtClean="0"/>
              <a:pPr/>
              <a:t>9/5/2012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829B4-2F4F-4F96-8A61-486C7DC554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33513-1ADD-486D-B322-1A4C581039D1}" type="datetimeFigureOut">
              <a:rPr lang="en-US" smtClean="0"/>
              <a:pPr/>
              <a:t>9/5/2012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829B4-2F4F-4F96-8A61-486C7DC554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33513-1ADD-486D-B322-1A4C581039D1}" type="datetimeFigureOut">
              <a:rPr lang="en-US" smtClean="0"/>
              <a:pPr/>
              <a:t>9/5/2012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829B4-2F4F-4F96-8A61-486C7DC554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33513-1ADD-486D-B322-1A4C581039D1}" type="datetimeFigureOut">
              <a:rPr lang="en-US" smtClean="0"/>
              <a:pPr/>
              <a:t>9/5/2012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829B4-2F4F-4F96-8A61-486C7DC554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33513-1ADD-486D-B322-1A4C581039D1}" type="datetimeFigureOut">
              <a:rPr lang="en-US" smtClean="0"/>
              <a:pPr/>
              <a:t>9/5/2012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829B4-2F4F-4F96-8A61-486C7DC554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233513-1ADD-486D-B322-1A4C581039D1}" type="datetimeFigureOut">
              <a:rPr lang="en-US" smtClean="0"/>
              <a:pPr/>
              <a:t>9/5/2012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B829B4-2F4F-4F96-8A61-486C7DC5546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education.nationalgeographic.com/edu/popout_rc_player/?data=%22/edu/get_resource_carousel_xml/7720.xml?ar_a=1%22&amp;state=%220|0|0|0|false|false|0.991869918699187|false|-1|false|false%22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12" Type="http://schemas.openxmlformats.org/officeDocument/2006/relationships/image" Target="../media/image11.jpeg"/><Relationship Id="rId17" Type="http://schemas.openxmlformats.org/officeDocument/2006/relationships/image" Target="../media/image16.jpeg"/><Relationship Id="rId2" Type="http://schemas.openxmlformats.org/officeDocument/2006/relationships/notesSlide" Target="../notesSlides/notesSlide3.xml"/><Relationship Id="rId16" Type="http://schemas.openxmlformats.org/officeDocument/2006/relationships/image" Target="../media/image15.jpe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5.png"/><Relationship Id="rId11" Type="http://schemas.openxmlformats.org/officeDocument/2006/relationships/image" Target="../media/image10.jpeg"/><Relationship Id="rId5" Type="http://schemas.openxmlformats.org/officeDocument/2006/relationships/image" Target="../media/image4.jpeg"/><Relationship Id="rId15" Type="http://schemas.openxmlformats.org/officeDocument/2006/relationships/image" Target="../media/image14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Relationship Id="rId14" Type="http://schemas.openxmlformats.org/officeDocument/2006/relationships/image" Target="../media/image13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gfi-k12.org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pbskids.org/designsquad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114800"/>
            <a:ext cx="6400800" cy="1524000"/>
          </a:xfrm>
        </p:spPr>
        <p:txBody>
          <a:bodyPr/>
          <a:lstStyle/>
          <a:p>
            <a:r>
              <a:rPr lang="en-US" dirty="0" smtClean="0"/>
              <a:t>Connecting learning and real-world</a:t>
            </a:r>
            <a:endParaRPr lang="en-US" dirty="0"/>
          </a:p>
        </p:txBody>
      </p:sp>
      <p:pic>
        <p:nvPicPr>
          <p:cNvPr id="4" name="Picture 3" descr="steam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24000" y="609600"/>
            <a:ext cx="6231155" cy="320516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143000"/>
          </a:xfrm>
        </p:spPr>
        <p:txBody>
          <a:bodyPr/>
          <a:lstStyle/>
          <a:p>
            <a:r>
              <a:rPr lang="en-US" dirty="0" smtClean="0"/>
              <a:t>What is engineering?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67000" y="2971800"/>
            <a:ext cx="3733800" cy="2544763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hlinkClick r:id="rId3"/>
              </a:rPr>
              <a:t>Intro to engineering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Technology?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ln w="76200">
            <a:solidFill>
              <a:srgbClr val="00B050"/>
            </a:solidFill>
          </a:ln>
        </p:spPr>
        <p:txBody>
          <a:bodyPr>
            <a:noAutofit/>
          </a:bodyPr>
          <a:lstStyle/>
          <a:p>
            <a:pPr algn="ctr"/>
            <a:r>
              <a:rPr lang="en-US" sz="4000" dirty="0" smtClean="0">
                <a:solidFill>
                  <a:srgbClr val="00B050"/>
                </a:solidFill>
              </a:rPr>
              <a:t>√</a:t>
            </a:r>
            <a:endParaRPr lang="en-US" sz="4000" dirty="0">
              <a:solidFill>
                <a:srgbClr val="00B050"/>
              </a:solidFill>
            </a:endParaRPr>
          </a:p>
        </p:txBody>
      </p:sp>
      <p:pic>
        <p:nvPicPr>
          <p:cNvPr id="9" name="Content Placeholder 8" descr="eiffeltower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685800" y="2286000"/>
            <a:ext cx="695646" cy="1045369"/>
          </a:xfrm>
        </p:spPr>
      </p:pic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ln w="76200">
            <a:solidFill>
              <a:srgbClr val="FF0000"/>
            </a:solidFill>
          </a:ln>
        </p:spPr>
        <p:txBody>
          <a:bodyPr>
            <a:noAutofit/>
          </a:bodyPr>
          <a:lstStyle/>
          <a:p>
            <a:pPr algn="ctr"/>
            <a:r>
              <a:rPr lang="en-US" sz="3600" dirty="0" smtClean="0">
                <a:solidFill>
                  <a:srgbClr val="FF0000"/>
                </a:solidFill>
              </a:rPr>
              <a:t>X</a:t>
            </a:r>
            <a:endParaRPr lang="en-US" sz="3600" dirty="0">
              <a:solidFill>
                <a:srgbClr val="FF0000"/>
              </a:solidFill>
            </a:endParaRPr>
          </a:p>
        </p:txBody>
      </p:sp>
      <p:pic>
        <p:nvPicPr>
          <p:cNvPr id="10" name="Content Placeholder 9" descr="tech1.jpg"/>
          <p:cNvPicPr>
            <a:picLocks noGrp="1" noChangeAspect="1"/>
          </p:cNvPicPr>
          <p:nvPr>
            <p:ph sz="quarter" idx="4"/>
          </p:nvPr>
        </p:nvPicPr>
        <p:blipFill>
          <a:blip r:embed="rId4" cstate="print"/>
          <a:stretch>
            <a:fillRect/>
          </a:stretch>
        </p:blipFill>
        <p:spPr>
          <a:xfrm>
            <a:off x="1752600" y="3200400"/>
            <a:ext cx="1125476" cy="1502569"/>
          </a:xfrm>
        </p:spPr>
      </p:pic>
      <p:pic>
        <p:nvPicPr>
          <p:cNvPr id="11" name="Picture 10" descr="tech7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371600" y="2286000"/>
            <a:ext cx="1505758" cy="903455"/>
          </a:xfrm>
          <a:prstGeom prst="rect">
            <a:avLst/>
          </a:prstGeom>
        </p:spPr>
      </p:pic>
      <p:pic>
        <p:nvPicPr>
          <p:cNvPr id="12" name="Picture 11" descr="tech2.bmp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406966" y="4759674"/>
            <a:ext cx="1478870" cy="1107726"/>
          </a:xfrm>
          <a:prstGeom prst="rect">
            <a:avLst/>
          </a:prstGeom>
        </p:spPr>
      </p:pic>
      <p:pic>
        <p:nvPicPr>
          <p:cNvPr id="13" name="Picture 12" descr="tech3.bmp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 rot="1769794">
            <a:off x="726822" y="3546223"/>
            <a:ext cx="1066403" cy="1066403"/>
          </a:xfrm>
          <a:prstGeom prst="rect">
            <a:avLst/>
          </a:prstGeom>
        </p:spPr>
      </p:pic>
      <p:pic>
        <p:nvPicPr>
          <p:cNvPr id="14" name="Picture 13" descr="tech3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2819400" y="2286001"/>
            <a:ext cx="1623645" cy="1066799"/>
          </a:xfrm>
          <a:prstGeom prst="rect">
            <a:avLst/>
          </a:prstGeom>
        </p:spPr>
      </p:pic>
      <p:pic>
        <p:nvPicPr>
          <p:cNvPr id="15" name="Picture 14" descr="tech4.jp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2590799" y="4495800"/>
            <a:ext cx="1484573" cy="1111997"/>
          </a:xfrm>
          <a:prstGeom prst="rect">
            <a:avLst/>
          </a:prstGeom>
        </p:spPr>
      </p:pic>
      <p:pic>
        <p:nvPicPr>
          <p:cNvPr id="16" name="Picture 15" descr="tech5.jp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2895600" y="3352800"/>
            <a:ext cx="1552495" cy="1162873"/>
          </a:xfrm>
          <a:prstGeom prst="rect">
            <a:avLst/>
          </a:prstGeom>
        </p:spPr>
      </p:pic>
      <p:pic>
        <p:nvPicPr>
          <p:cNvPr id="17" name="Picture 16" descr="tech6.jpg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1828800" y="5638800"/>
            <a:ext cx="1131692" cy="906255"/>
          </a:xfrm>
          <a:prstGeom prst="rect">
            <a:avLst/>
          </a:prstGeom>
        </p:spPr>
      </p:pic>
      <p:pic>
        <p:nvPicPr>
          <p:cNvPr id="18" name="Picture 17" descr="lol.jpg"/>
          <p:cNvPicPr>
            <a:picLocks noChangeAspect="1"/>
          </p:cNvPicPr>
          <p:nvPr/>
        </p:nvPicPr>
        <p:blipFill>
          <a:blip r:embed="rId12" cstate="print"/>
          <a:stretch>
            <a:fillRect/>
          </a:stretch>
        </p:blipFill>
        <p:spPr>
          <a:xfrm>
            <a:off x="5181600" y="4038600"/>
            <a:ext cx="1949484" cy="1066800"/>
          </a:xfrm>
          <a:prstGeom prst="rect">
            <a:avLst/>
          </a:prstGeom>
        </p:spPr>
      </p:pic>
      <p:pic>
        <p:nvPicPr>
          <p:cNvPr id="20" name="Picture 19" descr="cowgrass.bmp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7315200" y="5029200"/>
            <a:ext cx="1323810" cy="1323810"/>
          </a:xfrm>
          <a:prstGeom prst="rect">
            <a:avLst/>
          </a:prstGeom>
        </p:spPr>
      </p:pic>
      <p:pic>
        <p:nvPicPr>
          <p:cNvPr id="21" name="Picture 20" descr="eagleeye.jpg"/>
          <p:cNvPicPr>
            <a:picLocks noChangeAspect="1"/>
          </p:cNvPicPr>
          <p:nvPr/>
        </p:nvPicPr>
        <p:blipFill>
          <a:blip r:embed="rId14" cstate="print"/>
          <a:stretch>
            <a:fillRect/>
          </a:stretch>
        </p:blipFill>
        <p:spPr>
          <a:xfrm>
            <a:off x="6934200" y="2209800"/>
            <a:ext cx="1831157" cy="1371600"/>
          </a:xfrm>
          <a:prstGeom prst="rect">
            <a:avLst/>
          </a:prstGeom>
        </p:spPr>
      </p:pic>
      <p:pic>
        <p:nvPicPr>
          <p:cNvPr id="22" name="Picture 21" descr="nature4.jpg"/>
          <p:cNvPicPr>
            <a:picLocks noChangeAspect="1"/>
          </p:cNvPicPr>
          <p:nvPr/>
        </p:nvPicPr>
        <p:blipFill>
          <a:blip r:embed="rId15" cstate="print"/>
          <a:stretch>
            <a:fillRect/>
          </a:stretch>
        </p:blipFill>
        <p:spPr>
          <a:xfrm>
            <a:off x="5029200" y="2285999"/>
            <a:ext cx="1905000" cy="1074587"/>
          </a:xfrm>
          <a:prstGeom prst="rect">
            <a:avLst/>
          </a:prstGeom>
        </p:spPr>
      </p:pic>
      <p:pic>
        <p:nvPicPr>
          <p:cNvPr id="23" name="Picture 22" descr="nature1.jpg"/>
          <p:cNvPicPr>
            <a:picLocks noChangeAspect="1"/>
          </p:cNvPicPr>
          <p:nvPr/>
        </p:nvPicPr>
        <p:blipFill>
          <a:blip r:embed="rId16" cstate="print"/>
          <a:stretch>
            <a:fillRect/>
          </a:stretch>
        </p:blipFill>
        <p:spPr>
          <a:xfrm>
            <a:off x="5105400" y="3352800"/>
            <a:ext cx="1905000" cy="762000"/>
          </a:xfrm>
          <a:prstGeom prst="rect">
            <a:avLst/>
          </a:prstGeom>
        </p:spPr>
      </p:pic>
      <p:pic>
        <p:nvPicPr>
          <p:cNvPr id="24" name="Picture 23" descr="nature2.jpg"/>
          <p:cNvPicPr>
            <a:picLocks noChangeAspect="1"/>
          </p:cNvPicPr>
          <p:nvPr/>
        </p:nvPicPr>
        <p:blipFill>
          <a:blip r:embed="rId17" cstate="print"/>
          <a:stretch>
            <a:fillRect/>
          </a:stretch>
        </p:blipFill>
        <p:spPr>
          <a:xfrm>
            <a:off x="5486400" y="5105400"/>
            <a:ext cx="1828800" cy="1255682"/>
          </a:xfrm>
          <a:prstGeom prst="rect">
            <a:avLst/>
          </a:prstGeom>
        </p:spPr>
      </p:pic>
      <p:pic>
        <p:nvPicPr>
          <p:cNvPr id="25" name="Picture 24" descr="nature3.bmp"/>
          <p:cNvPicPr>
            <a:picLocks noChangeAspect="1"/>
          </p:cNvPicPr>
          <p:nvPr/>
        </p:nvPicPr>
        <p:blipFill>
          <a:blip r:embed="rId18" cstate="print"/>
          <a:stretch>
            <a:fillRect/>
          </a:stretch>
        </p:blipFill>
        <p:spPr>
          <a:xfrm>
            <a:off x="7086600" y="3581400"/>
            <a:ext cx="1647619" cy="142857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211762"/>
          </a:xfrm>
        </p:spPr>
        <p:txBody>
          <a:bodyPr>
            <a:noAutofit/>
          </a:bodyPr>
          <a:lstStyle/>
          <a:p>
            <a:r>
              <a:rPr lang="en-US" sz="3200" dirty="0" smtClean="0"/>
              <a:t> </a:t>
            </a:r>
            <a:r>
              <a:rPr lang="en-US" sz="2800" dirty="0" smtClean="0"/>
              <a:t>Technology can solve a problem or make life easier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2800" dirty="0" smtClean="0"/>
              <a:t>Technology can be an object, a system, or a process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685800"/>
            <a:ext cx="7848600" cy="5029200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en-US" sz="4000" b="1" dirty="0" smtClean="0"/>
              <a:t>Engineer</a:t>
            </a:r>
            <a:r>
              <a:rPr lang="en-US" sz="4000" dirty="0" smtClean="0"/>
              <a:t> </a:t>
            </a:r>
          </a:p>
          <a:p>
            <a:pPr>
              <a:buNone/>
            </a:pPr>
            <a:r>
              <a:rPr lang="en-US" sz="4000" dirty="0" smtClean="0"/>
              <a:t> </a:t>
            </a:r>
          </a:p>
          <a:p>
            <a:pPr>
              <a:buNone/>
            </a:pPr>
            <a:r>
              <a:rPr lang="en-US" sz="4000" dirty="0" smtClean="0"/>
              <a:t>Someone who uses math, science, and creativity to design new technologies or improve existing technologies</a:t>
            </a:r>
          </a:p>
          <a:p>
            <a:pPr>
              <a:buNone/>
            </a:pPr>
            <a:r>
              <a:rPr lang="en-US" sz="4000" b="1" dirty="0" smtClean="0"/>
              <a:t> </a:t>
            </a:r>
            <a:endParaRPr lang="en-US" sz="4000" dirty="0" smtClean="0"/>
          </a:p>
          <a:p>
            <a:pPr>
              <a:buNone/>
            </a:pPr>
            <a:r>
              <a:rPr lang="en-US" sz="4000" b="1" dirty="0" smtClean="0"/>
              <a:t> </a:t>
            </a:r>
            <a:endParaRPr lang="en-US" sz="4000" dirty="0" smtClean="0"/>
          </a:p>
          <a:p>
            <a:pPr>
              <a:buNone/>
            </a:pPr>
            <a:r>
              <a:rPr lang="en-US" sz="4000" b="1" dirty="0" smtClean="0"/>
              <a:t>Technician</a:t>
            </a:r>
            <a:r>
              <a:rPr lang="en-US" sz="4000" dirty="0" smtClean="0"/>
              <a:t> </a:t>
            </a:r>
          </a:p>
          <a:p>
            <a:pPr>
              <a:buNone/>
            </a:pPr>
            <a:r>
              <a:rPr lang="en-US" sz="4000" dirty="0" smtClean="0"/>
              <a:t> </a:t>
            </a:r>
          </a:p>
          <a:p>
            <a:pPr>
              <a:buNone/>
            </a:pPr>
            <a:r>
              <a:rPr lang="en-US" sz="4000" dirty="0" smtClean="0"/>
              <a:t>Someone who installs and/or fixes technology</a:t>
            </a:r>
          </a:p>
          <a:p>
            <a:pPr>
              <a:buNone/>
            </a:pPr>
            <a:r>
              <a:rPr lang="en-US" sz="4000" b="1" dirty="0" smtClean="0"/>
              <a:t> </a:t>
            </a:r>
            <a:endParaRPr lang="en-US" sz="4000" dirty="0" smtClean="0"/>
          </a:p>
          <a:p>
            <a:pPr>
              <a:buNone/>
            </a:pPr>
            <a:r>
              <a:rPr lang="en-US" sz="4000" b="1" dirty="0" smtClean="0"/>
              <a:t> </a:t>
            </a:r>
            <a:endParaRPr lang="en-US" sz="4000" dirty="0" smtClean="0"/>
          </a:p>
          <a:p>
            <a:pPr>
              <a:buNone/>
            </a:pPr>
            <a:r>
              <a:rPr lang="en-US" sz="4000" b="1" dirty="0" smtClean="0"/>
              <a:t>Artisan</a:t>
            </a:r>
            <a:endParaRPr lang="en-US" sz="4000" dirty="0" smtClean="0"/>
          </a:p>
          <a:p>
            <a:pPr>
              <a:buNone/>
            </a:pPr>
            <a:r>
              <a:rPr lang="en-US" sz="4000" dirty="0" smtClean="0"/>
              <a:t> </a:t>
            </a:r>
          </a:p>
          <a:p>
            <a:pPr>
              <a:buNone/>
            </a:pPr>
            <a:r>
              <a:rPr lang="en-US" sz="4000" dirty="0" smtClean="0"/>
              <a:t>Someone who builds and/or creates things using technology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Explore engineering!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743200"/>
            <a:ext cx="7467600" cy="2133600"/>
          </a:xfrm>
        </p:spPr>
        <p:txBody>
          <a:bodyPr>
            <a:normAutofit/>
          </a:bodyPr>
          <a:lstStyle/>
          <a:p>
            <a:r>
              <a:rPr lang="en-US" dirty="0" err="1" smtClean="0">
                <a:hlinkClick r:id="rId3"/>
              </a:rPr>
              <a:t>eGFI</a:t>
            </a:r>
            <a:r>
              <a:rPr lang="en-US" dirty="0" smtClean="0">
                <a:hlinkClick r:id="rId3"/>
              </a:rPr>
              <a:t> – Dream Up the Future</a:t>
            </a:r>
            <a:endParaRPr lang="en-US" dirty="0" smtClean="0"/>
          </a:p>
          <a:p>
            <a:r>
              <a:rPr lang="en-US" sz="2800" dirty="0" smtClean="0">
                <a:hlinkClick r:id="rId4"/>
              </a:rPr>
              <a:t>DESIGN SQUAD NATION . Home | PBS KIDS GO!</a:t>
            </a:r>
            <a:endParaRPr lang="en-US" sz="2800" dirty="0" smtClean="0"/>
          </a:p>
          <a:p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330</TotalTime>
  <Words>368</Words>
  <Application>Microsoft Office PowerPoint</Application>
  <PresentationFormat>On-screen Show (4:3)</PresentationFormat>
  <Paragraphs>60</Paragraphs>
  <Slides>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What is engineering?</vt:lpstr>
      <vt:lpstr>What is Technology?</vt:lpstr>
      <vt:lpstr> Technology can solve a problem or make life easier  Technology can be an object, a system, or a process</vt:lpstr>
      <vt:lpstr>Slide 5</vt:lpstr>
      <vt:lpstr>Explore engineering!</vt:lpstr>
    </vt:vector>
  </TitlesOfParts>
  <Company>DDESS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denise.hudson</dc:creator>
  <cp:lastModifiedBy>denise.hudson</cp:lastModifiedBy>
  <cp:revision>40</cp:revision>
  <dcterms:created xsi:type="dcterms:W3CDTF">2012-04-19T19:05:24Z</dcterms:created>
  <dcterms:modified xsi:type="dcterms:W3CDTF">2012-09-05T13:14:24Z</dcterms:modified>
</cp:coreProperties>
</file>